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47" autoAdjust="0"/>
    <p:restoredTop sz="94660"/>
  </p:normalViewPr>
  <p:slideViewPr>
    <p:cSldViewPr snapToGrid="0">
      <p:cViewPr>
        <p:scale>
          <a:sx n="181" d="100"/>
          <a:sy n="181" d="100"/>
        </p:scale>
        <p:origin x="144" y="-2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DC9D9-2B48-47C5-98FB-DC669856CB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B598A7-47A3-468A-AE65-D2D94E8493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144DC90-D2D5-44DE-B464-7D48A9394D27}"/>
              </a:ext>
            </a:extLst>
          </p:cNvPr>
          <p:cNvSpPr>
            <a:spLocks noGrp="1"/>
          </p:cNvSpPr>
          <p:nvPr>
            <p:ph type="dt" sz="half" idx="10"/>
          </p:nvPr>
        </p:nvSpPr>
        <p:spPr/>
        <p:txBody>
          <a:bodyPr/>
          <a:lstStyle/>
          <a:p>
            <a:fld id="{1C8A1819-B20F-4AB1-9BDC-147A726C16DA}" type="datetimeFigureOut">
              <a:rPr lang="en-GB" smtClean="0"/>
              <a:t>22/11/2020</a:t>
            </a:fld>
            <a:endParaRPr lang="en-GB"/>
          </a:p>
        </p:txBody>
      </p:sp>
      <p:sp>
        <p:nvSpPr>
          <p:cNvPr id="5" name="Footer Placeholder 4">
            <a:extLst>
              <a:ext uri="{FF2B5EF4-FFF2-40B4-BE49-F238E27FC236}">
                <a16:creationId xmlns:a16="http://schemas.microsoft.com/office/drawing/2014/main" id="{127AAAD3-CA8F-408C-9B28-E27031165F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30715C-4C43-423F-9D35-3EA026A71F4D}"/>
              </a:ext>
            </a:extLst>
          </p:cNvPr>
          <p:cNvSpPr>
            <a:spLocks noGrp="1"/>
          </p:cNvSpPr>
          <p:nvPr>
            <p:ph type="sldNum" sz="quarter" idx="12"/>
          </p:nvPr>
        </p:nvSpPr>
        <p:spPr/>
        <p:txBody>
          <a:bodyPr/>
          <a:lstStyle/>
          <a:p>
            <a:fld id="{7B5BF236-1F50-4922-8D7A-EADD5A9E3E5A}" type="slidenum">
              <a:rPr lang="en-GB" smtClean="0"/>
              <a:t>‹#›</a:t>
            </a:fld>
            <a:endParaRPr lang="en-GB"/>
          </a:p>
        </p:txBody>
      </p:sp>
    </p:spTree>
    <p:extLst>
      <p:ext uri="{BB962C8B-B14F-4D97-AF65-F5344CB8AC3E}">
        <p14:creationId xmlns:p14="http://schemas.microsoft.com/office/powerpoint/2010/main" val="2926198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F5617-D6E4-4AD0-8FC5-9D3151F688F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B29B59-B2D0-4EEF-9CFE-83D0B42BB3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83A2DC-F203-4EB1-8A90-AB095D8C1E54}"/>
              </a:ext>
            </a:extLst>
          </p:cNvPr>
          <p:cNvSpPr>
            <a:spLocks noGrp="1"/>
          </p:cNvSpPr>
          <p:nvPr>
            <p:ph type="dt" sz="half" idx="10"/>
          </p:nvPr>
        </p:nvSpPr>
        <p:spPr/>
        <p:txBody>
          <a:bodyPr/>
          <a:lstStyle/>
          <a:p>
            <a:fld id="{1C8A1819-B20F-4AB1-9BDC-147A726C16DA}" type="datetimeFigureOut">
              <a:rPr lang="en-GB" smtClean="0"/>
              <a:t>22/11/2020</a:t>
            </a:fld>
            <a:endParaRPr lang="en-GB"/>
          </a:p>
        </p:txBody>
      </p:sp>
      <p:sp>
        <p:nvSpPr>
          <p:cNvPr id="5" name="Footer Placeholder 4">
            <a:extLst>
              <a:ext uri="{FF2B5EF4-FFF2-40B4-BE49-F238E27FC236}">
                <a16:creationId xmlns:a16="http://schemas.microsoft.com/office/drawing/2014/main" id="{CF1667AE-27E2-4748-AE00-61572C3830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C7CECC-E363-4697-8668-09B47E8D276D}"/>
              </a:ext>
            </a:extLst>
          </p:cNvPr>
          <p:cNvSpPr>
            <a:spLocks noGrp="1"/>
          </p:cNvSpPr>
          <p:nvPr>
            <p:ph type="sldNum" sz="quarter" idx="12"/>
          </p:nvPr>
        </p:nvSpPr>
        <p:spPr/>
        <p:txBody>
          <a:bodyPr/>
          <a:lstStyle/>
          <a:p>
            <a:fld id="{7B5BF236-1F50-4922-8D7A-EADD5A9E3E5A}" type="slidenum">
              <a:rPr lang="en-GB" smtClean="0"/>
              <a:t>‹#›</a:t>
            </a:fld>
            <a:endParaRPr lang="en-GB"/>
          </a:p>
        </p:txBody>
      </p:sp>
    </p:spTree>
    <p:extLst>
      <p:ext uri="{BB962C8B-B14F-4D97-AF65-F5344CB8AC3E}">
        <p14:creationId xmlns:p14="http://schemas.microsoft.com/office/powerpoint/2010/main" val="1321617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5DE305-2787-42F7-A587-4BC80F2229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8D55D5-CD85-4A82-A52E-DD2D31E809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8492A5-D7E1-4DF1-B82A-76192B82C7D5}"/>
              </a:ext>
            </a:extLst>
          </p:cNvPr>
          <p:cNvSpPr>
            <a:spLocks noGrp="1"/>
          </p:cNvSpPr>
          <p:nvPr>
            <p:ph type="dt" sz="half" idx="10"/>
          </p:nvPr>
        </p:nvSpPr>
        <p:spPr/>
        <p:txBody>
          <a:bodyPr/>
          <a:lstStyle/>
          <a:p>
            <a:fld id="{1C8A1819-B20F-4AB1-9BDC-147A726C16DA}" type="datetimeFigureOut">
              <a:rPr lang="en-GB" smtClean="0"/>
              <a:t>22/11/2020</a:t>
            </a:fld>
            <a:endParaRPr lang="en-GB"/>
          </a:p>
        </p:txBody>
      </p:sp>
      <p:sp>
        <p:nvSpPr>
          <p:cNvPr id="5" name="Footer Placeholder 4">
            <a:extLst>
              <a:ext uri="{FF2B5EF4-FFF2-40B4-BE49-F238E27FC236}">
                <a16:creationId xmlns:a16="http://schemas.microsoft.com/office/drawing/2014/main" id="{BA2D8E34-F637-482A-A56D-3E5438B581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F3D7DE-D3BF-40A2-9C01-377211B398BB}"/>
              </a:ext>
            </a:extLst>
          </p:cNvPr>
          <p:cNvSpPr>
            <a:spLocks noGrp="1"/>
          </p:cNvSpPr>
          <p:nvPr>
            <p:ph type="sldNum" sz="quarter" idx="12"/>
          </p:nvPr>
        </p:nvSpPr>
        <p:spPr/>
        <p:txBody>
          <a:bodyPr/>
          <a:lstStyle/>
          <a:p>
            <a:fld id="{7B5BF236-1F50-4922-8D7A-EADD5A9E3E5A}" type="slidenum">
              <a:rPr lang="en-GB" smtClean="0"/>
              <a:t>‹#›</a:t>
            </a:fld>
            <a:endParaRPr lang="en-GB"/>
          </a:p>
        </p:txBody>
      </p:sp>
    </p:spTree>
    <p:extLst>
      <p:ext uri="{BB962C8B-B14F-4D97-AF65-F5344CB8AC3E}">
        <p14:creationId xmlns:p14="http://schemas.microsoft.com/office/powerpoint/2010/main" val="317343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1C84-F49E-42D8-B34D-7A0B4701A3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2B37CD-E7A8-4A07-8C44-327D1AF889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061FDD-9DB8-4B1A-9744-7A24FD2DD2B0}"/>
              </a:ext>
            </a:extLst>
          </p:cNvPr>
          <p:cNvSpPr>
            <a:spLocks noGrp="1"/>
          </p:cNvSpPr>
          <p:nvPr>
            <p:ph type="dt" sz="half" idx="10"/>
          </p:nvPr>
        </p:nvSpPr>
        <p:spPr/>
        <p:txBody>
          <a:bodyPr/>
          <a:lstStyle/>
          <a:p>
            <a:fld id="{1C8A1819-B20F-4AB1-9BDC-147A726C16DA}" type="datetimeFigureOut">
              <a:rPr lang="en-GB" smtClean="0"/>
              <a:t>22/11/2020</a:t>
            </a:fld>
            <a:endParaRPr lang="en-GB"/>
          </a:p>
        </p:txBody>
      </p:sp>
      <p:sp>
        <p:nvSpPr>
          <p:cNvPr id="5" name="Footer Placeholder 4">
            <a:extLst>
              <a:ext uri="{FF2B5EF4-FFF2-40B4-BE49-F238E27FC236}">
                <a16:creationId xmlns:a16="http://schemas.microsoft.com/office/drawing/2014/main" id="{00718EF8-23EB-45FD-A53C-5B6C9DA7C5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804522-949B-4E62-9EAF-152343380873}"/>
              </a:ext>
            </a:extLst>
          </p:cNvPr>
          <p:cNvSpPr>
            <a:spLocks noGrp="1"/>
          </p:cNvSpPr>
          <p:nvPr>
            <p:ph type="sldNum" sz="quarter" idx="12"/>
          </p:nvPr>
        </p:nvSpPr>
        <p:spPr/>
        <p:txBody>
          <a:bodyPr/>
          <a:lstStyle/>
          <a:p>
            <a:fld id="{7B5BF236-1F50-4922-8D7A-EADD5A9E3E5A}" type="slidenum">
              <a:rPr lang="en-GB" smtClean="0"/>
              <a:t>‹#›</a:t>
            </a:fld>
            <a:endParaRPr lang="en-GB"/>
          </a:p>
        </p:txBody>
      </p:sp>
    </p:spTree>
    <p:extLst>
      <p:ext uri="{BB962C8B-B14F-4D97-AF65-F5344CB8AC3E}">
        <p14:creationId xmlns:p14="http://schemas.microsoft.com/office/powerpoint/2010/main" val="2106026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BB624-242C-4B52-B25D-BF80402F04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BF9052B-B778-405C-B44B-09D5AF4AAD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D1B1A2-DB22-4C10-BBBC-59A8D2AEB86E}"/>
              </a:ext>
            </a:extLst>
          </p:cNvPr>
          <p:cNvSpPr>
            <a:spLocks noGrp="1"/>
          </p:cNvSpPr>
          <p:nvPr>
            <p:ph type="dt" sz="half" idx="10"/>
          </p:nvPr>
        </p:nvSpPr>
        <p:spPr/>
        <p:txBody>
          <a:bodyPr/>
          <a:lstStyle/>
          <a:p>
            <a:fld id="{1C8A1819-B20F-4AB1-9BDC-147A726C16DA}" type="datetimeFigureOut">
              <a:rPr lang="en-GB" smtClean="0"/>
              <a:t>22/11/2020</a:t>
            </a:fld>
            <a:endParaRPr lang="en-GB"/>
          </a:p>
        </p:txBody>
      </p:sp>
      <p:sp>
        <p:nvSpPr>
          <p:cNvPr id="5" name="Footer Placeholder 4">
            <a:extLst>
              <a:ext uri="{FF2B5EF4-FFF2-40B4-BE49-F238E27FC236}">
                <a16:creationId xmlns:a16="http://schemas.microsoft.com/office/drawing/2014/main" id="{D1361226-C5FC-45AD-8D1D-213C593B65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528860-67E4-411C-94F6-C48D501A3BD7}"/>
              </a:ext>
            </a:extLst>
          </p:cNvPr>
          <p:cNvSpPr>
            <a:spLocks noGrp="1"/>
          </p:cNvSpPr>
          <p:nvPr>
            <p:ph type="sldNum" sz="quarter" idx="12"/>
          </p:nvPr>
        </p:nvSpPr>
        <p:spPr/>
        <p:txBody>
          <a:bodyPr/>
          <a:lstStyle/>
          <a:p>
            <a:fld id="{7B5BF236-1F50-4922-8D7A-EADD5A9E3E5A}" type="slidenum">
              <a:rPr lang="en-GB" smtClean="0"/>
              <a:t>‹#›</a:t>
            </a:fld>
            <a:endParaRPr lang="en-GB"/>
          </a:p>
        </p:txBody>
      </p:sp>
    </p:spTree>
    <p:extLst>
      <p:ext uri="{BB962C8B-B14F-4D97-AF65-F5344CB8AC3E}">
        <p14:creationId xmlns:p14="http://schemas.microsoft.com/office/powerpoint/2010/main" val="148363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9CEF7-B53F-4EA3-898B-00317CFDCA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5C965E-266C-4D1E-BA0F-4F12C1CE27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1CD79F-1857-429B-89F8-E210F339F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AFB087B-03AD-4741-B70E-C8AEFC3B570B}"/>
              </a:ext>
            </a:extLst>
          </p:cNvPr>
          <p:cNvSpPr>
            <a:spLocks noGrp="1"/>
          </p:cNvSpPr>
          <p:nvPr>
            <p:ph type="dt" sz="half" idx="10"/>
          </p:nvPr>
        </p:nvSpPr>
        <p:spPr/>
        <p:txBody>
          <a:bodyPr/>
          <a:lstStyle/>
          <a:p>
            <a:fld id="{1C8A1819-B20F-4AB1-9BDC-147A726C16DA}" type="datetimeFigureOut">
              <a:rPr lang="en-GB" smtClean="0"/>
              <a:t>22/11/2020</a:t>
            </a:fld>
            <a:endParaRPr lang="en-GB"/>
          </a:p>
        </p:txBody>
      </p:sp>
      <p:sp>
        <p:nvSpPr>
          <p:cNvPr id="6" name="Footer Placeholder 5">
            <a:extLst>
              <a:ext uri="{FF2B5EF4-FFF2-40B4-BE49-F238E27FC236}">
                <a16:creationId xmlns:a16="http://schemas.microsoft.com/office/drawing/2014/main" id="{574F6840-9AFD-44FA-BED6-012B9C3CA2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0156BD-5F95-4E0A-B033-E4C12D3924D9}"/>
              </a:ext>
            </a:extLst>
          </p:cNvPr>
          <p:cNvSpPr>
            <a:spLocks noGrp="1"/>
          </p:cNvSpPr>
          <p:nvPr>
            <p:ph type="sldNum" sz="quarter" idx="12"/>
          </p:nvPr>
        </p:nvSpPr>
        <p:spPr/>
        <p:txBody>
          <a:bodyPr/>
          <a:lstStyle/>
          <a:p>
            <a:fld id="{7B5BF236-1F50-4922-8D7A-EADD5A9E3E5A}" type="slidenum">
              <a:rPr lang="en-GB" smtClean="0"/>
              <a:t>‹#›</a:t>
            </a:fld>
            <a:endParaRPr lang="en-GB"/>
          </a:p>
        </p:txBody>
      </p:sp>
    </p:spTree>
    <p:extLst>
      <p:ext uri="{BB962C8B-B14F-4D97-AF65-F5344CB8AC3E}">
        <p14:creationId xmlns:p14="http://schemas.microsoft.com/office/powerpoint/2010/main" val="277492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6E110-7042-4A06-BDA5-065BD1DBDEB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5CDED2-6211-4C73-8AFF-7830E986D7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6280E8-8F48-4419-AAF3-FC034887B0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90BE955-01D4-4214-B56A-BC35C86D55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CD66F1-FEB4-44EC-9638-7D769FB956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BB4C20-0CF4-481C-BB82-63B3E9F17E3F}"/>
              </a:ext>
            </a:extLst>
          </p:cNvPr>
          <p:cNvSpPr>
            <a:spLocks noGrp="1"/>
          </p:cNvSpPr>
          <p:nvPr>
            <p:ph type="dt" sz="half" idx="10"/>
          </p:nvPr>
        </p:nvSpPr>
        <p:spPr/>
        <p:txBody>
          <a:bodyPr/>
          <a:lstStyle/>
          <a:p>
            <a:fld id="{1C8A1819-B20F-4AB1-9BDC-147A726C16DA}" type="datetimeFigureOut">
              <a:rPr lang="en-GB" smtClean="0"/>
              <a:t>22/11/2020</a:t>
            </a:fld>
            <a:endParaRPr lang="en-GB"/>
          </a:p>
        </p:txBody>
      </p:sp>
      <p:sp>
        <p:nvSpPr>
          <p:cNvPr id="8" name="Footer Placeholder 7">
            <a:extLst>
              <a:ext uri="{FF2B5EF4-FFF2-40B4-BE49-F238E27FC236}">
                <a16:creationId xmlns:a16="http://schemas.microsoft.com/office/drawing/2014/main" id="{16EAC4C9-23B4-4063-B69E-689492F8D1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D59F875-CFAF-4FFC-BEE1-6440586AE0A0}"/>
              </a:ext>
            </a:extLst>
          </p:cNvPr>
          <p:cNvSpPr>
            <a:spLocks noGrp="1"/>
          </p:cNvSpPr>
          <p:nvPr>
            <p:ph type="sldNum" sz="quarter" idx="12"/>
          </p:nvPr>
        </p:nvSpPr>
        <p:spPr/>
        <p:txBody>
          <a:bodyPr/>
          <a:lstStyle/>
          <a:p>
            <a:fld id="{7B5BF236-1F50-4922-8D7A-EADD5A9E3E5A}" type="slidenum">
              <a:rPr lang="en-GB" smtClean="0"/>
              <a:t>‹#›</a:t>
            </a:fld>
            <a:endParaRPr lang="en-GB"/>
          </a:p>
        </p:txBody>
      </p:sp>
    </p:spTree>
    <p:extLst>
      <p:ext uri="{BB962C8B-B14F-4D97-AF65-F5344CB8AC3E}">
        <p14:creationId xmlns:p14="http://schemas.microsoft.com/office/powerpoint/2010/main" val="139519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0820C-83B2-4879-88CD-9929F98148A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540655B-8387-4AC8-A22B-7EF77FB7E03D}"/>
              </a:ext>
            </a:extLst>
          </p:cNvPr>
          <p:cNvSpPr>
            <a:spLocks noGrp="1"/>
          </p:cNvSpPr>
          <p:nvPr>
            <p:ph type="dt" sz="half" idx="10"/>
          </p:nvPr>
        </p:nvSpPr>
        <p:spPr/>
        <p:txBody>
          <a:bodyPr/>
          <a:lstStyle/>
          <a:p>
            <a:fld id="{1C8A1819-B20F-4AB1-9BDC-147A726C16DA}" type="datetimeFigureOut">
              <a:rPr lang="en-GB" smtClean="0"/>
              <a:t>22/11/2020</a:t>
            </a:fld>
            <a:endParaRPr lang="en-GB"/>
          </a:p>
        </p:txBody>
      </p:sp>
      <p:sp>
        <p:nvSpPr>
          <p:cNvPr id="4" name="Footer Placeholder 3">
            <a:extLst>
              <a:ext uri="{FF2B5EF4-FFF2-40B4-BE49-F238E27FC236}">
                <a16:creationId xmlns:a16="http://schemas.microsoft.com/office/drawing/2014/main" id="{15EBE89B-8C3F-4363-A51E-B887EEFBA86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4874029-2F88-4B24-B761-C0DA148B124D}"/>
              </a:ext>
            </a:extLst>
          </p:cNvPr>
          <p:cNvSpPr>
            <a:spLocks noGrp="1"/>
          </p:cNvSpPr>
          <p:nvPr>
            <p:ph type="sldNum" sz="quarter" idx="12"/>
          </p:nvPr>
        </p:nvSpPr>
        <p:spPr/>
        <p:txBody>
          <a:bodyPr/>
          <a:lstStyle/>
          <a:p>
            <a:fld id="{7B5BF236-1F50-4922-8D7A-EADD5A9E3E5A}" type="slidenum">
              <a:rPr lang="en-GB" smtClean="0"/>
              <a:t>‹#›</a:t>
            </a:fld>
            <a:endParaRPr lang="en-GB"/>
          </a:p>
        </p:txBody>
      </p:sp>
    </p:spTree>
    <p:extLst>
      <p:ext uri="{BB962C8B-B14F-4D97-AF65-F5344CB8AC3E}">
        <p14:creationId xmlns:p14="http://schemas.microsoft.com/office/powerpoint/2010/main" val="4062146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018AD9-79D8-43B1-956C-77704F09533B}"/>
              </a:ext>
            </a:extLst>
          </p:cNvPr>
          <p:cNvSpPr>
            <a:spLocks noGrp="1"/>
          </p:cNvSpPr>
          <p:nvPr>
            <p:ph type="dt" sz="half" idx="10"/>
          </p:nvPr>
        </p:nvSpPr>
        <p:spPr/>
        <p:txBody>
          <a:bodyPr/>
          <a:lstStyle/>
          <a:p>
            <a:fld id="{1C8A1819-B20F-4AB1-9BDC-147A726C16DA}" type="datetimeFigureOut">
              <a:rPr lang="en-GB" smtClean="0"/>
              <a:t>22/11/2020</a:t>
            </a:fld>
            <a:endParaRPr lang="en-GB"/>
          </a:p>
        </p:txBody>
      </p:sp>
      <p:sp>
        <p:nvSpPr>
          <p:cNvPr id="3" name="Footer Placeholder 2">
            <a:extLst>
              <a:ext uri="{FF2B5EF4-FFF2-40B4-BE49-F238E27FC236}">
                <a16:creationId xmlns:a16="http://schemas.microsoft.com/office/drawing/2014/main" id="{2E7CC4FD-86EB-4D7D-A2CC-3F03B38EAA4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233FA63-8C19-48B5-BED7-3E4E10C8AACA}"/>
              </a:ext>
            </a:extLst>
          </p:cNvPr>
          <p:cNvSpPr>
            <a:spLocks noGrp="1"/>
          </p:cNvSpPr>
          <p:nvPr>
            <p:ph type="sldNum" sz="quarter" idx="12"/>
          </p:nvPr>
        </p:nvSpPr>
        <p:spPr/>
        <p:txBody>
          <a:bodyPr/>
          <a:lstStyle/>
          <a:p>
            <a:fld id="{7B5BF236-1F50-4922-8D7A-EADD5A9E3E5A}" type="slidenum">
              <a:rPr lang="en-GB" smtClean="0"/>
              <a:t>‹#›</a:t>
            </a:fld>
            <a:endParaRPr lang="en-GB"/>
          </a:p>
        </p:txBody>
      </p:sp>
    </p:spTree>
    <p:extLst>
      <p:ext uri="{BB962C8B-B14F-4D97-AF65-F5344CB8AC3E}">
        <p14:creationId xmlns:p14="http://schemas.microsoft.com/office/powerpoint/2010/main" val="1524195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B602-BB04-4BC5-815C-80211EF35D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12A7382-190B-47F2-93C2-4DD6B6C240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89B928-B829-4A8F-AF38-F787C10500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29C054-17E2-4468-B279-F601DD71E750}"/>
              </a:ext>
            </a:extLst>
          </p:cNvPr>
          <p:cNvSpPr>
            <a:spLocks noGrp="1"/>
          </p:cNvSpPr>
          <p:nvPr>
            <p:ph type="dt" sz="half" idx="10"/>
          </p:nvPr>
        </p:nvSpPr>
        <p:spPr/>
        <p:txBody>
          <a:bodyPr/>
          <a:lstStyle/>
          <a:p>
            <a:fld id="{1C8A1819-B20F-4AB1-9BDC-147A726C16DA}" type="datetimeFigureOut">
              <a:rPr lang="en-GB" smtClean="0"/>
              <a:t>22/11/2020</a:t>
            </a:fld>
            <a:endParaRPr lang="en-GB"/>
          </a:p>
        </p:txBody>
      </p:sp>
      <p:sp>
        <p:nvSpPr>
          <p:cNvPr id="6" name="Footer Placeholder 5">
            <a:extLst>
              <a:ext uri="{FF2B5EF4-FFF2-40B4-BE49-F238E27FC236}">
                <a16:creationId xmlns:a16="http://schemas.microsoft.com/office/drawing/2014/main" id="{5D4CC957-7AE8-4309-890C-EB804A79C7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9ED02A-949C-4D12-9ECE-2B2815C82E35}"/>
              </a:ext>
            </a:extLst>
          </p:cNvPr>
          <p:cNvSpPr>
            <a:spLocks noGrp="1"/>
          </p:cNvSpPr>
          <p:nvPr>
            <p:ph type="sldNum" sz="quarter" idx="12"/>
          </p:nvPr>
        </p:nvSpPr>
        <p:spPr/>
        <p:txBody>
          <a:bodyPr/>
          <a:lstStyle/>
          <a:p>
            <a:fld id="{7B5BF236-1F50-4922-8D7A-EADD5A9E3E5A}" type="slidenum">
              <a:rPr lang="en-GB" smtClean="0"/>
              <a:t>‹#›</a:t>
            </a:fld>
            <a:endParaRPr lang="en-GB"/>
          </a:p>
        </p:txBody>
      </p:sp>
    </p:spTree>
    <p:extLst>
      <p:ext uri="{BB962C8B-B14F-4D97-AF65-F5344CB8AC3E}">
        <p14:creationId xmlns:p14="http://schemas.microsoft.com/office/powerpoint/2010/main" val="1738263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48A5E-27B5-472E-8BF7-2ED9BA987D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F95B98-8B2F-46F0-96CF-3D862055F4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8FDB61-F078-412B-9DE2-2D96D78EBE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14F2D7-D478-4D77-9102-53969E233582}"/>
              </a:ext>
            </a:extLst>
          </p:cNvPr>
          <p:cNvSpPr>
            <a:spLocks noGrp="1"/>
          </p:cNvSpPr>
          <p:nvPr>
            <p:ph type="dt" sz="half" idx="10"/>
          </p:nvPr>
        </p:nvSpPr>
        <p:spPr/>
        <p:txBody>
          <a:bodyPr/>
          <a:lstStyle/>
          <a:p>
            <a:fld id="{1C8A1819-B20F-4AB1-9BDC-147A726C16DA}" type="datetimeFigureOut">
              <a:rPr lang="en-GB" smtClean="0"/>
              <a:t>22/11/2020</a:t>
            </a:fld>
            <a:endParaRPr lang="en-GB"/>
          </a:p>
        </p:txBody>
      </p:sp>
      <p:sp>
        <p:nvSpPr>
          <p:cNvPr id="6" name="Footer Placeholder 5">
            <a:extLst>
              <a:ext uri="{FF2B5EF4-FFF2-40B4-BE49-F238E27FC236}">
                <a16:creationId xmlns:a16="http://schemas.microsoft.com/office/drawing/2014/main" id="{B14860E3-5F7D-408B-98C1-99368549E7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56CA09-67CF-4879-A29F-D8EBC24FDC59}"/>
              </a:ext>
            </a:extLst>
          </p:cNvPr>
          <p:cNvSpPr>
            <a:spLocks noGrp="1"/>
          </p:cNvSpPr>
          <p:nvPr>
            <p:ph type="sldNum" sz="quarter" idx="12"/>
          </p:nvPr>
        </p:nvSpPr>
        <p:spPr/>
        <p:txBody>
          <a:bodyPr/>
          <a:lstStyle/>
          <a:p>
            <a:fld id="{7B5BF236-1F50-4922-8D7A-EADD5A9E3E5A}" type="slidenum">
              <a:rPr lang="en-GB" smtClean="0"/>
              <a:t>‹#›</a:t>
            </a:fld>
            <a:endParaRPr lang="en-GB"/>
          </a:p>
        </p:txBody>
      </p:sp>
    </p:spTree>
    <p:extLst>
      <p:ext uri="{BB962C8B-B14F-4D97-AF65-F5344CB8AC3E}">
        <p14:creationId xmlns:p14="http://schemas.microsoft.com/office/powerpoint/2010/main" val="1225198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C814F5-D87A-4E04-A5A6-4219E3B603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A0218D-27B3-4653-828A-ACD2EA8061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4A5CC9-1B2B-4F15-A32E-7CCB0B2917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A1819-B20F-4AB1-9BDC-147A726C16DA}" type="datetimeFigureOut">
              <a:rPr lang="en-GB" smtClean="0"/>
              <a:t>22/11/2020</a:t>
            </a:fld>
            <a:endParaRPr lang="en-GB"/>
          </a:p>
        </p:txBody>
      </p:sp>
      <p:sp>
        <p:nvSpPr>
          <p:cNvPr id="5" name="Footer Placeholder 4">
            <a:extLst>
              <a:ext uri="{FF2B5EF4-FFF2-40B4-BE49-F238E27FC236}">
                <a16:creationId xmlns:a16="http://schemas.microsoft.com/office/drawing/2014/main" id="{87E84F9D-ADAE-4C92-BEA8-2D9DD74488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988F34-F49A-44D5-AC7E-136CCF6E24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BF236-1F50-4922-8D7A-EADD5A9E3E5A}" type="slidenum">
              <a:rPr lang="en-GB" smtClean="0"/>
              <a:t>‹#›</a:t>
            </a:fld>
            <a:endParaRPr lang="en-GB"/>
          </a:p>
        </p:txBody>
      </p:sp>
    </p:spTree>
    <p:extLst>
      <p:ext uri="{BB962C8B-B14F-4D97-AF65-F5344CB8AC3E}">
        <p14:creationId xmlns:p14="http://schemas.microsoft.com/office/powerpoint/2010/main" val="674057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5468D8-B0B2-4ABE-A84A-D1E8FA1855A7}"/>
              </a:ext>
            </a:extLst>
          </p:cNvPr>
          <p:cNvPicPr>
            <a:picLocks noChangeAspect="1"/>
          </p:cNvPicPr>
          <p:nvPr/>
        </p:nvPicPr>
        <p:blipFill>
          <a:blip r:embed="rId2">
            <a:duotone>
              <a:schemeClr val="accent6">
                <a:shade val="45000"/>
                <a:satMod val="135000"/>
              </a:schemeClr>
              <a:prstClr val="white"/>
            </a:duotone>
          </a:blip>
          <a:stretch>
            <a:fillRect/>
          </a:stretch>
        </p:blipFill>
        <p:spPr>
          <a:xfrm>
            <a:off x="268240" y="290495"/>
            <a:ext cx="11368378" cy="5843587"/>
          </a:xfrm>
          <a:prstGeom prst="rect">
            <a:avLst/>
          </a:prstGeom>
          <a:noFill/>
          <a:ln>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p:spPr>
      </p:pic>
      <p:sp>
        <p:nvSpPr>
          <p:cNvPr id="3" name="Circle: Hollow 2">
            <a:extLst>
              <a:ext uri="{FF2B5EF4-FFF2-40B4-BE49-F238E27FC236}">
                <a16:creationId xmlns:a16="http://schemas.microsoft.com/office/drawing/2014/main" id="{B05B382A-EB3D-4A60-92B9-1C3D044FB3EB}"/>
              </a:ext>
            </a:extLst>
          </p:cNvPr>
          <p:cNvSpPr/>
          <p:nvPr/>
        </p:nvSpPr>
        <p:spPr>
          <a:xfrm>
            <a:off x="1147451" y="181699"/>
            <a:ext cx="1271587" cy="1257300"/>
          </a:xfrm>
          <a:prstGeom prst="donut">
            <a:avLst>
              <a:gd name="adj" fmla="val 1329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 name="Picture 3">
            <a:extLst>
              <a:ext uri="{FF2B5EF4-FFF2-40B4-BE49-F238E27FC236}">
                <a16:creationId xmlns:a16="http://schemas.microsoft.com/office/drawing/2014/main" id="{975603F9-8BFC-48EA-B1CD-0BDF49B06C65}"/>
              </a:ext>
            </a:extLst>
          </p:cNvPr>
          <p:cNvPicPr>
            <a:picLocks noChangeAspect="1"/>
          </p:cNvPicPr>
          <p:nvPr/>
        </p:nvPicPr>
        <p:blipFill>
          <a:blip r:embed="rId3"/>
          <a:stretch>
            <a:fillRect/>
          </a:stretch>
        </p:blipFill>
        <p:spPr>
          <a:xfrm>
            <a:off x="7848545" y="142258"/>
            <a:ext cx="1280271" cy="1268078"/>
          </a:xfrm>
          <a:prstGeom prst="rect">
            <a:avLst/>
          </a:prstGeom>
        </p:spPr>
      </p:pic>
      <p:pic>
        <p:nvPicPr>
          <p:cNvPr id="5" name="Picture 4">
            <a:extLst>
              <a:ext uri="{FF2B5EF4-FFF2-40B4-BE49-F238E27FC236}">
                <a16:creationId xmlns:a16="http://schemas.microsoft.com/office/drawing/2014/main" id="{11D2AD5C-6020-45DC-8BD7-A718F1D45805}"/>
              </a:ext>
            </a:extLst>
          </p:cNvPr>
          <p:cNvPicPr>
            <a:picLocks noChangeAspect="1"/>
          </p:cNvPicPr>
          <p:nvPr/>
        </p:nvPicPr>
        <p:blipFill>
          <a:blip r:embed="rId3"/>
          <a:stretch>
            <a:fillRect/>
          </a:stretch>
        </p:blipFill>
        <p:spPr>
          <a:xfrm>
            <a:off x="9128816" y="1827579"/>
            <a:ext cx="1280271" cy="1300384"/>
          </a:xfrm>
          <a:prstGeom prst="rect">
            <a:avLst/>
          </a:prstGeom>
        </p:spPr>
      </p:pic>
      <p:pic>
        <p:nvPicPr>
          <p:cNvPr id="6" name="Picture 5">
            <a:extLst>
              <a:ext uri="{FF2B5EF4-FFF2-40B4-BE49-F238E27FC236}">
                <a16:creationId xmlns:a16="http://schemas.microsoft.com/office/drawing/2014/main" id="{88D80785-3F29-437E-8F4F-4BD9C51136DB}"/>
              </a:ext>
            </a:extLst>
          </p:cNvPr>
          <p:cNvPicPr>
            <a:picLocks noChangeAspect="1"/>
          </p:cNvPicPr>
          <p:nvPr/>
        </p:nvPicPr>
        <p:blipFill>
          <a:blip r:embed="rId3"/>
          <a:stretch>
            <a:fillRect/>
          </a:stretch>
        </p:blipFill>
        <p:spPr>
          <a:xfrm>
            <a:off x="2066408" y="1783026"/>
            <a:ext cx="1280271" cy="1268078"/>
          </a:xfrm>
          <a:prstGeom prst="rect">
            <a:avLst/>
          </a:prstGeom>
        </p:spPr>
      </p:pic>
      <p:pic>
        <p:nvPicPr>
          <p:cNvPr id="7" name="Picture 6">
            <a:extLst>
              <a:ext uri="{FF2B5EF4-FFF2-40B4-BE49-F238E27FC236}">
                <a16:creationId xmlns:a16="http://schemas.microsoft.com/office/drawing/2014/main" id="{B36332F0-B854-4D80-BEA2-DB531BE1FD67}"/>
              </a:ext>
            </a:extLst>
          </p:cNvPr>
          <p:cNvPicPr>
            <a:picLocks noChangeAspect="1"/>
          </p:cNvPicPr>
          <p:nvPr/>
        </p:nvPicPr>
        <p:blipFill>
          <a:blip r:embed="rId3"/>
          <a:stretch>
            <a:fillRect/>
          </a:stretch>
        </p:blipFill>
        <p:spPr>
          <a:xfrm>
            <a:off x="3356550" y="3380373"/>
            <a:ext cx="1280271" cy="1268078"/>
          </a:xfrm>
          <a:prstGeom prst="rect">
            <a:avLst/>
          </a:prstGeom>
        </p:spPr>
      </p:pic>
      <p:pic>
        <p:nvPicPr>
          <p:cNvPr id="8" name="Picture 7">
            <a:extLst>
              <a:ext uri="{FF2B5EF4-FFF2-40B4-BE49-F238E27FC236}">
                <a16:creationId xmlns:a16="http://schemas.microsoft.com/office/drawing/2014/main" id="{1ED5E453-01A6-4439-8F55-74DF5A77D692}"/>
              </a:ext>
            </a:extLst>
          </p:cNvPr>
          <p:cNvPicPr>
            <a:picLocks noChangeAspect="1"/>
          </p:cNvPicPr>
          <p:nvPr/>
        </p:nvPicPr>
        <p:blipFill>
          <a:blip r:embed="rId3"/>
          <a:stretch>
            <a:fillRect/>
          </a:stretch>
        </p:blipFill>
        <p:spPr>
          <a:xfrm>
            <a:off x="10111444" y="4851190"/>
            <a:ext cx="1280271" cy="1268078"/>
          </a:xfrm>
          <a:prstGeom prst="rect">
            <a:avLst/>
          </a:prstGeom>
        </p:spPr>
      </p:pic>
      <p:pic>
        <p:nvPicPr>
          <p:cNvPr id="10" name="Picture 9">
            <a:extLst>
              <a:ext uri="{FF2B5EF4-FFF2-40B4-BE49-F238E27FC236}">
                <a16:creationId xmlns:a16="http://schemas.microsoft.com/office/drawing/2014/main" id="{F4478137-E72F-4284-AA46-B831C2FCEF71}"/>
              </a:ext>
            </a:extLst>
          </p:cNvPr>
          <p:cNvPicPr>
            <a:picLocks noChangeAspect="1"/>
          </p:cNvPicPr>
          <p:nvPr/>
        </p:nvPicPr>
        <p:blipFill rotWithShape="1">
          <a:blip r:embed="rId4"/>
          <a:srcRect t="12497" r="8302" b="9272"/>
          <a:stretch/>
        </p:blipFill>
        <p:spPr>
          <a:xfrm>
            <a:off x="6097728" y="109089"/>
            <a:ext cx="1723287" cy="1695294"/>
          </a:xfrm>
          <a:prstGeom prst="rect">
            <a:avLst/>
          </a:prstGeom>
          <a:effectLst>
            <a:softEdge rad="101600"/>
          </a:effectLst>
        </p:spPr>
      </p:pic>
      <p:sp>
        <p:nvSpPr>
          <p:cNvPr id="11" name="Speech Bubble: Rectangle with Corners Rounded 10">
            <a:extLst>
              <a:ext uri="{FF2B5EF4-FFF2-40B4-BE49-F238E27FC236}">
                <a16:creationId xmlns:a16="http://schemas.microsoft.com/office/drawing/2014/main" id="{52ABBC09-D257-4C12-B7C2-93D9750A9A47}"/>
              </a:ext>
            </a:extLst>
          </p:cNvPr>
          <p:cNvSpPr/>
          <p:nvPr/>
        </p:nvSpPr>
        <p:spPr>
          <a:xfrm rot="10800000" flipV="1">
            <a:off x="5161241" y="1113317"/>
            <a:ext cx="1547505" cy="667255"/>
          </a:xfrm>
          <a:prstGeom prst="wedgeRoundRectCallout">
            <a:avLst>
              <a:gd name="adj1" fmla="val -94131"/>
              <a:gd name="adj2" fmla="val -37338"/>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GB" sz="800" dirty="0">
                <a:solidFill>
                  <a:schemeClr val="tx1"/>
                </a:solidFill>
              </a:rPr>
              <a:t>Children will compare and contrast their own locality with examples of urban and rural localities in Kenya. </a:t>
            </a:r>
          </a:p>
        </p:txBody>
      </p:sp>
      <p:sp>
        <p:nvSpPr>
          <p:cNvPr id="12" name="TextBox 11">
            <a:extLst>
              <a:ext uri="{FF2B5EF4-FFF2-40B4-BE49-F238E27FC236}">
                <a16:creationId xmlns:a16="http://schemas.microsoft.com/office/drawing/2014/main" id="{A6412881-FF5A-42DE-BEC2-1E6FF40E760B}"/>
              </a:ext>
            </a:extLst>
          </p:cNvPr>
          <p:cNvSpPr txBox="1"/>
          <p:nvPr/>
        </p:nvSpPr>
        <p:spPr>
          <a:xfrm>
            <a:off x="5064564" y="336356"/>
            <a:ext cx="1040903" cy="646331"/>
          </a:xfrm>
          <a:prstGeom prst="rect">
            <a:avLst/>
          </a:prstGeom>
          <a:noFill/>
        </p:spPr>
        <p:txBody>
          <a:bodyPr wrap="square" rtlCol="0">
            <a:spAutoFit/>
          </a:bodyPr>
          <a:lstStyle/>
          <a:p>
            <a:r>
              <a:rPr lang="en-GB" dirty="0"/>
              <a:t>Let’s Go </a:t>
            </a:r>
          </a:p>
          <a:p>
            <a:r>
              <a:rPr lang="en-GB" dirty="0"/>
              <a:t>on Safari</a:t>
            </a:r>
          </a:p>
        </p:txBody>
      </p:sp>
      <p:sp>
        <p:nvSpPr>
          <p:cNvPr id="13" name="TextBox 12">
            <a:extLst>
              <a:ext uri="{FF2B5EF4-FFF2-40B4-BE49-F238E27FC236}">
                <a16:creationId xmlns:a16="http://schemas.microsoft.com/office/drawing/2014/main" id="{3D46D6EA-6819-4061-84B0-5AA7CA101E80}"/>
              </a:ext>
            </a:extLst>
          </p:cNvPr>
          <p:cNvSpPr txBox="1"/>
          <p:nvPr/>
        </p:nvSpPr>
        <p:spPr>
          <a:xfrm>
            <a:off x="1522319" y="445815"/>
            <a:ext cx="637334" cy="646331"/>
          </a:xfrm>
          <a:prstGeom prst="rect">
            <a:avLst/>
          </a:prstGeom>
          <a:noFill/>
        </p:spPr>
        <p:txBody>
          <a:bodyPr wrap="square" rtlCol="0">
            <a:spAutoFit/>
          </a:bodyPr>
          <a:lstStyle/>
          <a:p>
            <a:r>
              <a:rPr lang="en-GB" dirty="0"/>
              <a:t>Year</a:t>
            </a:r>
          </a:p>
          <a:p>
            <a:r>
              <a:rPr lang="en-GB" dirty="0"/>
              <a:t>One</a:t>
            </a:r>
          </a:p>
        </p:txBody>
      </p:sp>
      <p:sp>
        <p:nvSpPr>
          <p:cNvPr id="15" name="TextBox 14">
            <a:extLst>
              <a:ext uri="{FF2B5EF4-FFF2-40B4-BE49-F238E27FC236}">
                <a16:creationId xmlns:a16="http://schemas.microsoft.com/office/drawing/2014/main" id="{0939E2F4-CD69-4560-AC83-281B7B692E86}"/>
              </a:ext>
            </a:extLst>
          </p:cNvPr>
          <p:cNvSpPr txBox="1"/>
          <p:nvPr/>
        </p:nvSpPr>
        <p:spPr>
          <a:xfrm>
            <a:off x="8169744" y="435937"/>
            <a:ext cx="62507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Two</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00EFB7D9-67DC-48BA-953E-5F46A3D8A73A}"/>
              </a:ext>
            </a:extLst>
          </p:cNvPr>
          <p:cNvSpPr txBox="1"/>
          <p:nvPr/>
        </p:nvSpPr>
        <p:spPr>
          <a:xfrm>
            <a:off x="9314270" y="2109560"/>
            <a:ext cx="78324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Year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Three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4133551D-990A-4733-8FD4-079DB5D7366D}"/>
              </a:ext>
            </a:extLst>
          </p:cNvPr>
          <p:cNvPicPr>
            <a:picLocks noChangeAspect="1"/>
          </p:cNvPicPr>
          <p:nvPr/>
        </p:nvPicPr>
        <p:blipFill>
          <a:blip r:embed="rId5"/>
          <a:stretch>
            <a:fillRect/>
          </a:stretch>
        </p:blipFill>
        <p:spPr>
          <a:xfrm>
            <a:off x="3075692" y="-79206"/>
            <a:ext cx="1999739" cy="1999739"/>
          </a:xfrm>
          <a:prstGeom prst="rect">
            <a:avLst/>
          </a:prstGeom>
          <a:effectLst>
            <a:softEdge rad="266700"/>
          </a:effectLst>
        </p:spPr>
      </p:pic>
      <p:sp>
        <p:nvSpPr>
          <p:cNvPr id="26" name="TextBox 25">
            <a:extLst>
              <a:ext uri="{FF2B5EF4-FFF2-40B4-BE49-F238E27FC236}">
                <a16:creationId xmlns:a16="http://schemas.microsoft.com/office/drawing/2014/main" id="{6EEC4FB8-DE9C-4341-82D7-69C710887D63}"/>
              </a:ext>
            </a:extLst>
          </p:cNvPr>
          <p:cNvSpPr txBox="1"/>
          <p:nvPr/>
        </p:nvSpPr>
        <p:spPr>
          <a:xfrm>
            <a:off x="2386237" y="370399"/>
            <a:ext cx="935249" cy="646331"/>
          </a:xfrm>
          <a:prstGeom prst="rect">
            <a:avLst/>
          </a:prstGeom>
          <a:noFill/>
        </p:spPr>
        <p:txBody>
          <a:bodyPr wrap="square" rtlCol="0">
            <a:spAutoFit/>
          </a:bodyPr>
          <a:lstStyle/>
          <a:p>
            <a:r>
              <a:rPr lang="en-GB" dirty="0"/>
              <a:t>On the Farm</a:t>
            </a:r>
          </a:p>
        </p:txBody>
      </p:sp>
      <p:sp>
        <p:nvSpPr>
          <p:cNvPr id="30" name="Speech Bubble: Rectangle with Corners Rounded 29">
            <a:extLst>
              <a:ext uri="{FF2B5EF4-FFF2-40B4-BE49-F238E27FC236}">
                <a16:creationId xmlns:a16="http://schemas.microsoft.com/office/drawing/2014/main" id="{C19EB181-E64A-4E91-912F-1EBF108155BA}"/>
              </a:ext>
            </a:extLst>
          </p:cNvPr>
          <p:cNvSpPr/>
          <p:nvPr/>
        </p:nvSpPr>
        <p:spPr>
          <a:xfrm>
            <a:off x="2103628" y="1113843"/>
            <a:ext cx="1607498" cy="697944"/>
          </a:xfrm>
          <a:prstGeom prst="wedgeRoundRectCallout">
            <a:avLst>
              <a:gd name="adj1" fmla="val 36968"/>
              <a:gd name="adj2" fmla="val -102323"/>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Children will learn about the origins of the food they eat and how it is produced. They will visit a working farm as part of their studies.</a:t>
            </a:r>
          </a:p>
        </p:txBody>
      </p:sp>
      <p:pic>
        <p:nvPicPr>
          <p:cNvPr id="32" name="Picture 31">
            <a:extLst>
              <a:ext uri="{FF2B5EF4-FFF2-40B4-BE49-F238E27FC236}">
                <a16:creationId xmlns:a16="http://schemas.microsoft.com/office/drawing/2014/main" id="{40B3A7DC-351E-4833-84A9-5EFBA4811003}"/>
              </a:ext>
            </a:extLst>
          </p:cNvPr>
          <p:cNvPicPr>
            <a:picLocks noChangeAspect="1"/>
          </p:cNvPicPr>
          <p:nvPr/>
        </p:nvPicPr>
        <p:blipFill rotWithShape="1">
          <a:blip r:embed="rId6"/>
          <a:srcRect t="14869"/>
          <a:stretch/>
        </p:blipFill>
        <p:spPr>
          <a:xfrm>
            <a:off x="10207022" y="609753"/>
            <a:ext cx="1617228" cy="1268079"/>
          </a:xfrm>
          <a:prstGeom prst="rect">
            <a:avLst/>
          </a:prstGeom>
        </p:spPr>
      </p:pic>
      <p:sp>
        <p:nvSpPr>
          <p:cNvPr id="33" name="TextBox 32">
            <a:extLst>
              <a:ext uri="{FF2B5EF4-FFF2-40B4-BE49-F238E27FC236}">
                <a16:creationId xmlns:a16="http://schemas.microsoft.com/office/drawing/2014/main" id="{93F189D9-AA69-4DB3-9619-22F0EBC93704}"/>
              </a:ext>
            </a:extLst>
          </p:cNvPr>
          <p:cNvSpPr txBox="1"/>
          <p:nvPr/>
        </p:nvSpPr>
        <p:spPr>
          <a:xfrm>
            <a:off x="9226409" y="338045"/>
            <a:ext cx="1111031" cy="646331"/>
          </a:xfrm>
          <a:prstGeom prst="rect">
            <a:avLst/>
          </a:prstGeom>
          <a:noFill/>
        </p:spPr>
        <p:txBody>
          <a:bodyPr wrap="square" rtlCol="0">
            <a:spAutoFit/>
          </a:bodyPr>
          <a:lstStyle/>
          <a:p>
            <a:r>
              <a:rPr lang="en-GB" dirty="0"/>
              <a:t>United </a:t>
            </a:r>
          </a:p>
          <a:p>
            <a:r>
              <a:rPr lang="en-GB" dirty="0"/>
              <a:t>Kingdom</a:t>
            </a:r>
          </a:p>
        </p:txBody>
      </p:sp>
      <p:sp>
        <p:nvSpPr>
          <p:cNvPr id="34" name="Speech Bubble: Rectangle with Corners Rounded 33">
            <a:extLst>
              <a:ext uri="{FF2B5EF4-FFF2-40B4-BE49-F238E27FC236}">
                <a16:creationId xmlns:a16="http://schemas.microsoft.com/office/drawing/2014/main" id="{305325D7-2582-49B3-B90A-EEC0501022CC}"/>
              </a:ext>
            </a:extLst>
          </p:cNvPr>
          <p:cNvSpPr/>
          <p:nvPr/>
        </p:nvSpPr>
        <p:spPr>
          <a:xfrm>
            <a:off x="8484181" y="1223011"/>
            <a:ext cx="1613335" cy="634098"/>
          </a:xfrm>
          <a:prstGeom prst="wedgeRoundRectCallout">
            <a:avLst>
              <a:gd name="adj1" fmla="val 117887"/>
              <a:gd name="adj2" fmla="val 4352"/>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Through the topics of Fire and Plague and Dinosaurs children will learn about the United Kingdom,  to include places, locations and key features.</a:t>
            </a:r>
          </a:p>
        </p:txBody>
      </p:sp>
      <p:pic>
        <p:nvPicPr>
          <p:cNvPr id="35" name="Picture 34">
            <a:extLst>
              <a:ext uri="{FF2B5EF4-FFF2-40B4-BE49-F238E27FC236}">
                <a16:creationId xmlns:a16="http://schemas.microsoft.com/office/drawing/2014/main" id="{8102EF69-AAF3-4CC4-9EB0-D81DD9752E85}"/>
              </a:ext>
            </a:extLst>
          </p:cNvPr>
          <p:cNvPicPr>
            <a:picLocks noChangeAspect="1"/>
          </p:cNvPicPr>
          <p:nvPr/>
        </p:nvPicPr>
        <p:blipFill>
          <a:blip r:embed="rId7"/>
          <a:stretch>
            <a:fillRect/>
          </a:stretch>
        </p:blipFill>
        <p:spPr>
          <a:xfrm>
            <a:off x="6294566" y="1699065"/>
            <a:ext cx="1808912" cy="1585913"/>
          </a:xfrm>
          <a:prstGeom prst="rect">
            <a:avLst/>
          </a:prstGeom>
          <a:effectLst>
            <a:softEdge rad="266700"/>
          </a:effectLst>
        </p:spPr>
      </p:pic>
      <p:sp>
        <p:nvSpPr>
          <p:cNvPr id="36" name="TextBox 35">
            <a:extLst>
              <a:ext uri="{FF2B5EF4-FFF2-40B4-BE49-F238E27FC236}">
                <a16:creationId xmlns:a16="http://schemas.microsoft.com/office/drawing/2014/main" id="{69834EC3-EC28-4330-A71E-E5C26060DD14}"/>
              </a:ext>
            </a:extLst>
          </p:cNvPr>
          <p:cNvSpPr txBox="1"/>
          <p:nvPr/>
        </p:nvSpPr>
        <p:spPr>
          <a:xfrm>
            <a:off x="7871979" y="2095369"/>
            <a:ext cx="1280271" cy="646331"/>
          </a:xfrm>
          <a:prstGeom prst="rect">
            <a:avLst/>
          </a:prstGeom>
          <a:noFill/>
        </p:spPr>
        <p:txBody>
          <a:bodyPr wrap="square" rtlCol="0">
            <a:spAutoFit/>
          </a:bodyPr>
          <a:lstStyle/>
          <a:p>
            <a:r>
              <a:rPr lang="en-GB" dirty="0"/>
              <a:t>Amazonian</a:t>
            </a:r>
          </a:p>
          <a:p>
            <a:r>
              <a:rPr lang="en-GB" dirty="0"/>
              <a:t>Rainforest</a:t>
            </a:r>
          </a:p>
        </p:txBody>
      </p:sp>
      <p:pic>
        <p:nvPicPr>
          <p:cNvPr id="37" name="Picture 36">
            <a:extLst>
              <a:ext uri="{FF2B5EF4-FFF2-40B4-BE49-F238E27FC236}">
                <a16:creationId xmlns:a16="http://schemas.microsoft.com/office/drawing/2014/main" id="{66A4C7CB-50CF-4A1E-87CF-78F459CF4374}"/>
              </a:ext>
            </a:extLst>
          </p:cNvPr>
          <p:cNvPicPr>
            <a:picLocks noChangeAspect="1"/>
          </p:cNvPicPr>
          <p:nvPr/>
        </p:nvPicPr>
        <p:blipFill>
          <a:blip r:embed="rId8"/>
          <a:stretch>
            <a:fillRect/>
          </a:stretch>
        </p:blipFill>
        <p:spPr>
          <a:xfrm>
            <a:off x="3282770" y="1695699"/>
            <a:ext cx="2370337" cy="1647781"/>
          </a:xfrm>
          <a:prstGeom prst="rect">
            <a:avLst/>
          </a:prstGeom>
          <a:effectLst>
            <a:softEdge rad="317500"/>
          </a:effectLst>
        </p:spPr>
      </p:pic>
      <p:sp>
        <p:nvSpPr>
          <p:cNvPr id="38" name="TextBox 37">
            <a:extLst>
              <a:ext uri="{FF2B5EF4-FFF2-40B4-BE49-F238E27FC236}">
                <a16:creationId xmlns:a16="http://schemas.microsoft.com/office/drawing/2014/main" id="{7FB0F88D-2796-4AF5-949A-E70EE008A86E}"/>
              </a:ext>
            </a:extLst>
          </p:cNvPr>
          <p:cNvSpPr txBox="1"/>
          <p:nvPr/>
        </p:nvSpPr>
        <p:spPr>
          <a:xfrm>
            <a:off x="5206860" y="2204869"/>
            <a:ext cx="1351733" cy="368710"/>
          </a:xfrm>
          <a:prstGeom prst="rect">
            <a:avLst/>
          </a:prstGeom>
          <a:noFill/>
        </p:spPr>
        <p:txBody>
          <a:bodyPr wrap="square" rtlCol="0">
            <a:spAutoFit/>
          </a:bodyPr>
          <a:lstStyle/>
          <a:p>
            <a:r>
              <a:rPr lang="en-GB" dirty="0"/>
              <a:t>Birmingham</a:t>
            </a:r>
          </a:p>
        </p:txBody>
      </p:sp>
      <p:pic>
        <p:nvPicPr>
          <p:cNvPr id="39" name="Picture 38">
            <a:extLst>
              <a:ext uri="{FF2B5EF4-FFF2-40B4-BE49-F238E27FC236}">
                <a16:creationId xmlns:a16="http://schemas.microsoft.com/office/drawing/2014/main" id="{7505518D-73CD-48E0-962B-6D68C3AC1DF8}"/>
              </a:ext>
            </a:extLst>
          </p:cNvPr>
          <p:cNvPicPr>
            <a:picLocks noChangeAspect="1"/>
          </p:cNvPicPr>
          <p:nvPr/>
        </p:nvPicPr>
        <p:blipFill>
          <a:blip r:embed="rId9"/>
          <a:stretch>
            <a:fillRect/>
          </a:stretch>
        </p:blipFill>
        <p:spPr>
          <a:xfrm>
            <a:off x="132551" y="2895247"/>
            <a:ext cx="1375078" cy="1083407"/>
          </a:xfrm>
          <a:prstGeom prst="rect">
            <a:avLst/>
          </a:prstGeom>
        </p:spPr>
      </p:pic>
      <p:pic>
        <p:nvPicPr>
          <p:cNvPr id="40" name="Picture 39">
            <a:extLst>
              <a:ext uri="{FF2B5EF4-FFF2-40B4-BE49-F238E27FC236}">
                <a16:creationId xmlns:a16="http://schemas.microsoft.com/office/drawing/2014/main" id="{463A6D71-D60F-48F1-86BF-5C0A292AE3D2}"/>
              </a:ext>
            </a:extLst>
          </p:cNvPr>
          <p:cNvPicPr>
            <a:picLocks noChangeAspect="1"/>
          </p:cNvPicPr>
          <p:nvPr/>
        </p:nvPicPr>
        <p:blipFill rotWithShape="1">
          <a:blip r:embed="rId10"/>
          <a:srcRect l="19915" r="18528"/>
          <a:stretch/>
        </p:blipFill>
        <p:spPr>
          <a:xfrm>
            <a:off x="1393048" y="3050424"/>
            <a:ext cx="1926928" cy="1562100"/>
          </a:xfrm>
          <a:prstGeom prst="rect">
            <a:avLst/>
          </a:prstGeom>
          <a:effectLst>
            <a:softEdge rad="114300"/>
          </a:effectLst>
        </p:spPr>
      </p:pic>
      <p:sp>
        <p:nvSpPr>
          <p:cNvPr id="41" name="TextBox 40">
            <a:extLst>
              <a:ext uri="{FF2B5EF4-FFF2-40B4-BE49-F238E27FC236}">
                <a16:creationId xmlns:a16="http://schemas.microsoft.com/office/drawing/2014/main" id="{16DBE0D2-359A-4643-A4AE-6C813A72F076}"/>
              </a:ext>
            </a:extLst>
          </p:cNvPr>
          <p:cNvSpPr txBox="1"/>
          <p:nvPr/>
        </p:nvSpPr>
        <p:spPr>
          <a:xfrm>
            <a:off x="987013" y="2154605"/>
            <a:ext cx="971283" cy="646331"/>
          </a:xfrm>
          <a:prstGeom prst="rect">
            <a:avLst/>
          </a:prstGeom>
          <a:noFill/>
        </p:spPr>
        <p:txBody>
          <a:bodyPr wrap="square" rtlCol="0">
            <a:spAutoFit/>
          </a:bodyPr>
          <a:lstStyle/>
          <a:p>
            <a:r>
              <a:rPr lang="en-GB" dirty="0"/>
              <a:t>Extreme </a:t>
            </a:r>
          </a:p>
          <a:p>
            <a:r>
              <a:rPr lang="en-GB" dirty="0"/>
              <a:t>Earth</a:t>
            </a:r>
          </a:p>
        </p:txBody>
      </p:sp>
      <p:pic>
        <p:nvPicPr>
          <p:cNvPr id="42" name="Picture 41">
            <a:extLst>
              <a:ext uri="{FF2B5EF4-FFF2-40B4-BE49-F238E27FC236}">
                <a16:creationId xmlns:a16="http://schemas.microsoft.com/office/drawing/2014/main" id="{F8F6C96B-F1FC-4304-89B5-7B433DC6AA03}"/>
              </a:ext>
            </a:extLst>
          </p:cNvPr>
          <p:cNvPicPr>
            <a:picLocks noChangeAspect="1"/>
          </p:cNvPicPr>
          <p:nvPr/>
        </p:nvPicPr>
        <p:blipFill>
          <a:blip r:embed="rId11"/>
          <a:stretch>
            <a:fillRect/>
          </a:stretch>
        </p:blipFill>
        <p:spPr>
          <a:xfrm>
            <a:off x="6015057" y="3437220"/>
            <a:ext cx="1793699" cy="1343543"/>
          </a:xfrm>
          <a:prstGeom prst="rect">
            <a:avLst/>
          </a:prstGeom>
        </p:spPr>
      </p:pic>
      <p:pic>
        <p:nvPicPr>
          <p:cNvPr id="43" name="Picture 42">
            <a:extLst>
              <a:ext uri="{FF2B5EF4-FFF2-40B4-BE49-F238E27FC236}">
                <a16:creationId xmlns:a16="http://schemas.microsoft.com/office/drawing/2014/main" id="{FD65162B-8635-4B1E-8714-CF7FA2B4735C}"/>
              </a:ext>
            </a:extLst>
          </p:cNvPr>
          <p:cNvPicPr>
            <a:picLocks noChangeAspect="1"/>
          </p:cNvPicPr>
          <p:nvPr/>
        </p:nvPicPr>
        <p:blipFill rotWithShape="1">
          <a:blip r:embed="rId12"/>
          <a:srcRect l="3665" t="5384" r="3800" b="4325"/>
          <a:stretch/>
        </p:blipFill>
        <p:spPr>
          <a:xfrm>
            <a:off x="7104243" y="4976775"/>
            <a:ext cx="1700737" cy="1305027"/>
          </a:xfrm>
          <a:prstGeom prst="rect">
            <a:avLst/>
          </a:prstGeom>
        </p:spPr>
      </p:pic>
      <p:pic>
        <p:nvPicPr>
          <p:cNvPr id="44" name="Picture 43">
            <a:extLst>
              <a:ext uri="{FF2B5EF4-FFF2-40B4-BE49-F238E27FC236}">
                <a16:creationId xmlns:a16="http://schemas.microsoft.com/office/drawing/2014/main" id="{9EDEC8A3-51D7-4A42-8066-59D9485ECB13}"/>
              </a:ext>
            </a:extLst>
          </p:cNvPr>
          <p:cNvPicPr>
            <a:picLocks noChangeAspect="1"/>
          </p:cNvPicPr>
          <p:nvPr/>
        </p:nvPicPr>
        <p:blipFill>
          <a:blip r:embed="rId13"/>
          <a:stretch>
            <a:fillRect/>
          </a:stretch>
        </p:blipFill>
        <p:spPr>
          <a:xfrm>
            <a:off x="2725656" y="4968783"/>
            <a:ext cx="2370337" cy="1361172"/>
          </a:xfrm>
          <a:prstGeom prst="rect">
            <a:avLst/>
          </a:prstGeom>
          <a:effectLst>
            <a:softEdge rad="190500"/>
          </a:effectLst>
        </p:spPr>
      </p:pic>
      <p:sp>
        <p:nvSpPr>
          <p:cNvPr id="45" name="TextBox 44">
            <a:extLst>
              <a:ext uri="{FF2B5EF4-FFF2-40B4-BE49-F238E27FC236}">
                <a16:creationId xmlns:a16="http://schemas.microsoft.com/office/drawing/2014/main" id="{38E63A93-1B83-4DE8-9767-02DFE66A9F54}"/>
              </a:ext>
            </a:extLst>
          </p:cNvPr>
          <p:cNvSpPr txBox="1"/>
          <p:nvPr/>
        </p:nvSpPr>
        <p:spPr>
          <a:xfrm>
            <a:off x="4685827" y="3643289"/>
            <a:ext cx="1271237" cy="646331"/>
          </a:xfrm>
          <a:prstGeom prst="rect">
            <a:avLst/>
          </a:prstGeom>
          <a:noFill/>
        </p:spPr>
        <p:txBody>
          <a:bodyPr wrap="square" rtlCol="0">
            <a:spAutoFit/>
          </a:bodyPr>
          <a:lstStyle/>
          <a:p>
            <a:r>
              <a:rPr lang="en-GB" dirty="0"/>
              <a:t>World</a:t>
            </a:r>
          </a:p>
          <a:p>
            <a:r>
              <a:rPr lang="en-GB" dirty="0"/>
              <a:t>Exploration</a:t>
            </a:r>
          </a:p>
        </p:txBody>
      </p:sp>
      <p:pic>
        <p:nvPicPr>
          <p:cNvPr id="46" name="Picture 45">
            <a:extLst>
              <a:ext uri="{FF2B5EF4-FFF2-40B4-BE49-F238E27FC236}">
                <a16:creationId xmlns:a16="http://schemas.microsoft.com/office/drawing/2014/main" id="{AA7E5BEA-987C-4127-97DE-1BCAC5FA2C7E}"/>
              </a:ext>
            </a:extLst>
          </p:cNvPr>
          <p:cNvPicPr>
            <a:picLocks noChangeAspect="1"/>
          </p:cNvPicPr>
          <p:nvPr/>
        </p:nvPicPr>
        <p:blipFill rotWithShape="1">
          <a:blip r:embed="rId14"/>
          <a:srcRect l="5124" r="12053" b="17508"/>
          <a:stretch/>
        </p:blipFill>
        <p:spPr>
          <a:xfrm>
            <a:off x="9006713" y="3116281"/>
            <a:ext cx="2003794" cy="1519995"/>
          </a:xfrm>
          <a:prstGeom prst="rect">
            <a:avLst/>
          </a:prstGeom>
          <a:effectLst>
            <a:softEdge rad="254000"/>
          </a:effectLst>
        </p:spPr>
      </p:pic>
      <p:sp>
        <p:nvSpPr>
          <p:cNvPr id="47" name="TextBox 46">
            <a:extLst>
              <a:ext uri="{FF2B5EF4-FFF2-40B4-BE49-F238E27FC236}">
                <a16:creationId xmlns:a16="http://schemas.microsoft.com/office/drawing/2014/main" id="{88896B18-F853-45A3-9CF3-8942FDAE7351}"/>
              </a:ext>
            </a:extLst>
          </p:cNvPr>
          <p:cNvSpPr txBox="1"/>
          <p:nvPr/>
        </p:nvSpPr>
        <p:spPr>
          <a:xfrm>
            <a:off x="7801581" y="3691245"/>
            <a:ext cx="1424828" cy="646331"/>
          </a:xfrm>
          <a:prstGeom prst="rect">
            <a:avLst/>
          </a:prstGeom>
          <a:noFill/>
        </p:spPr>
        <p:txBody>
          <a:bodyPr wrap="square" rtlCol="0">
            <a:spAutoFit/>
          </a:bodyPr>
          <a:lstStyle/>
          <a:p>
            <a:r>
              <a:rPr lang="en-GB" dirty="0"/>
              <a:t>Landscape &amp; Settlement</a:t>
            </a:r>
          </a:p>
        </p:txBody>
      </p:sp>
      <p:sp>
        <p:nvSpPr>
          <p:cNvPr id="48" name="TextBox 47">
            <a:extLst>
              <a:ext uri="{FF2B5EF4-FFF2-40B4-BE49-F238E27FC236}">
                <a16:creationId xmlns:a16="http://schemas.microsoft.com/office/drawing/2014/main" id="{D6F36C53-7903-4219-A818-D98E31AFFE32}"/>
              </a:ext>
            </a:extLst>
          </p:cNvPr>
          <p:cNvSpPr txBox="1"/>
          <p:nvPr/>
        </p:nvSpPr>
        <p:spPr>
          <a:xfrm>
            <a:off x="8871931" y="5210752"/>
            <a:ext cx="1431290" cy="923330"/>
          </a:xfrm>
          <a:prstGeom prst="rect">
            <a:avLst/>
          </a:prstGeom>
          <a:noFill/>
        </p:spPr>
        <p:txBody>
          <a:bodyPr wrap="square" rtlCol="0">
            <a:spAutoFit/>
          </a:bodyPr>
          <a:lstStyle/>
          <a:p>
            <a:r>
              <a:rPr lang="en-GB" dirty="0"/>
              <a:t>Europe and </a:t>
            </a:r>
          </a:p>
          <a:p>
            <a:r>
              <a:rPr lang="en-GB" dirty="0"/>
              <a:t>Political Change</a:t>
            </a:r>
          </a:p>
        </p:txBody>
      </p:sp>
      <p:sp>
        <p:nvSpPr>
          <p:cNvPr id="49" name="TextBox 48">
            <a:extLst>
              <a:ext uri="{FF2B5EF4-FFF2-40B4-BE49-F238E27FC236}">
                <a16:creationId xmlns:a16="http://schemas.microsoft.com/office/drawing/2014/main" id="{DDF6EF0B-4807-4BC8-AB63-56F9D30257F5}"/>
              </a:ext>
            </a:extLst>
          </p:cNvPr>
          <p:cNvSpPr txBox="1"/>
          <p:nvPr/>
        </p:nvSpPr>
        <p:spPr>
          <a:xfrm>
            <a:off x="5178677" y="5206995"/>
            <a:ext cx="1498241" cy="646331"/>
          </a:xfrm>
          <a:prstGeom prst="rect">
            <a:avLst/>
          </a:prstGeom>
          <a:noFill/>
        </p:spPr>
        <p:txBody>
          <a:bodyPr wrap="square" rtlCol="0">
            <a:spAutoFit/>
          </a:bodyPr>
          <a:lstStyle/>
          <a:p>
            <a:r>
              <a:rPr lang="en-GB" dirty="0"/>
              <a:t>Human </a:t>
            </a:r>
          </a:p>
          <a:p>
            <a:r>
              <a:rPr lang="en-GB" dirty="0"/>
              <a:t>Migration</a:t>
            </a:r>
          </a:p>
        </p:txBody>
      </p:sp>
      <p:sp>
        <p:nvSpPr>
          <p:cNvPr id="50" name="TextBox 49">
            <a:extLst>
              <a:ext uri="{FF2B5EF4-FFF2-40B4-BE49-F238E27FC236}">
                <a16:creationId xmlns:a16="http://schemas.microsoft.com/office/drawing/2014/main" id="{D5D7BBDC-E09B-48F6-A902-BBDFF6229E60}"/>
              </a:ext>
            </a:extLst>
          </p:cNvPr>
          <p:cNvSpPr txBox="1"/>
          <p:nvPr/>
        </p:nvSpPr>
        <p:spPr>
          <a:xfrm>
            <a:off x="2402917" y="2102083"/>
            <a:ext cx="622869" cy="646331"/>
          </a:xfrm>
          <a:prstGeom prst="rect">
            <a:avLst/>
          </a:prstGeom>
          <a:noFill/>
        </p:spPr>
        <p:txBody>
          <a:bodyPr wrap="square" rtlCol="0">
            <a:spAutoFit/>
          </a:bodyPr>
          <a:lstStyle/>
          <a:p>
            <a:r>
              <a:rPr lang="en-GB" dirty="0"/>
              <a:t>Year</a:t>
            </a:r>
          </a:p>
          <a:p>
            <a:r>
              <a:rPr lang="en-GB" dirty="0"/>
              <a:t>Four</a:t>
            </a:r>
          </a:p>
        </p:txBody>
      </p:sp>
      <p:sp>
        <p:nvSpPr>
          <p:cNvPr id="51" name="TextBox 50">
            <a:extLst>
              <a:ext uri="{FF2B5EF4-FFF2-40B4-BE49-F238E27FC236}">
                <a16:creationId xmlns:a16="http://schemas.microsoft.com/office/drawing/2014/main" id="{CB6A0C82-1590-4820-93C7-73091480AA91}"/>
              </a:ext>
            </a:extLst>
          </p:cNvPr>
          <p:cNvSpPr txBox="1"/>
          <p:nvPr/>
        </p:nvSpPr>
        <p:spPr>
          <a:xfrm>
            <a:off x="3632434" y="3691246"/>
            <a:ext cx="727402" cy="646331"/>
          </a:xfrm>
          <a:prstGeom prst="rect">
            <a:avLst/>
          </a:prstGeom>
          <a:noFill/>
        </p:spPr>
        <p:txBody>
          <a:bodyPr wrap="square" rtlCol="0">
            <a:spAutoFit/>
          </a:bodyPr>
          <a:lstStyle/>
          <a:p>
            <a:pPr algn="ctr"/>
            <a:r>
              <a:rPr lang="en-GB" dirty="0"/>
              <a:t>Year </a:t>
            </a:r>
          </a:p>
          <a:p>
            <a:pPr algn="ctr"/>
            <a:r>
              <a:rPr lang="en-GB" dirty="0"/>
              <a:t>Five</a:t>
            </a:r>
          </a:p>
        </p:txBody>
      </p:sp>
      <p:sp>
        <p:nvSpPr>
          <p:cNvPr id="52" name="TextBox 51">
            <a:extLst>
              <a:ext uri="{FF2B5EF4-FFF2-40B4-BE49-F238E27FC236}">
                <a16:creationId xmlns:a16="http://schemas.microsoft.com/office/drawing/2014/main" id="{73890509-C67B-4EBF-88F1-59486B66B9A9}"/>
              </a:ext>
            </a:extLst>
          </p:cNvPr>
          <p:cNvSpPr txBox="1"/>
          <p:nvPr/>
        </p:nvSpPr>
        <p:spPr>
          <a:xfrm>
            <a:off x="10385905" y="5157179"/>
            <a:ext cx="748561" cy="646331"/>
          </a:xfrm>
          <a:prstGeom prst="rect">
            <a:avLst/>
          </a:prstGeom>
          <a:noFill/>
        </p:spPr>
        <p:txBody>
          <a:bodyPr wrap="square" rtlCol="0">
            <a:spAutoFit/>
          </a:bodyPr>
          <a:lstStyle/>
          <a:p>
            <a:pPr algn="ctr"/>
            <a:r>
              <a:rPr lang="en-GB" dirty="0"/>
              <a:t>Year</a:t>
            </a:r>
          </a:p>
          <a:p>
            <a:pPr algn="ctr"/>
            <a:r>
              <a:rPr lang="en-GB" dirty="0"/>
              <a:t>Six</a:t>
            </a:r>
          </a:p>
        </p:txBody>
      </p:sp>
      <p:sp>
        <p:nvSpPr>
          <p:cNvPr id="53" name="Speech Bubble: Rectangle with Corners Rounded 52">
            <a:extLst>
              <a:ext uri="{FF2B5EF4-FFF2-40B4-BE49-F238E27FC236}">
                <a16:creationId xmlns:a16="http://schemas.microsoft.com/office/drawing/2014/main" id="{A250E5D0-804E-4914-934A-A9F3C9D722E0}"/>
              </a:ext>
            </a:extLst>
          </p:cNvPr>
          <p:cNvSpPr/>
          <p:nvPr/>
        </p:nvSpPr>
        <p:spPr>
          <a:xfrm>
            <a:off x="7653887" y="2741700"/>
            <a:ext cx="1926928" cy="653390"/>
          </a:xfrm>
          <a:prstGeom prst="wedgeRoundRectCallout">
            <a:avLst>
              <a:gd name="adj1" fmla="val -75417"/>
              <a:gd name="adj2" fmla="val -55374"/>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Children will learn about different ecosystems with a focus on  rainforests. They will gain an appreciation of the environmental importance of rainforests and the threats they face.</a:t>
            </a:r>
          </a:p>
        </p:txBody>
      </p:sp>
      <p:sp>
        <p:nvSpPr>
          <p:cNvPr id="54" name="Speech Bubble: Rectangle with Corners Rounded 53">
            <a:extLst>
              <a:ext uri="{FF2B5EF4-FFF2-40B4-BE49-F238E27FC236}">
                <a16:creationId xmlns:a16="http://schemas.microsoft.com/office/drawing/2014/main" id="{A239EEB1-C6B9-4F3D-93A8-7D2160DDB0F1}"/>
              </a:ext>
            </a:extLst>
          </p:cNvPr>
          <p:cNvSpPr/>
          <p:nvPr/>
        </p:nvSpPr>
        <p:spPr>
          <a:xfrm>
            <a:off x="4536338" y="2713270"/>
            <a:ext cx="2020004" cy="723950"/>
          </a:xfrm>
          <a:prstGeom prst="wedgeRoundRectCallout">
            <a:avLst>
              <a:gd name="adj1" fmla="val -73240"/>
              <a:gd name="adj2" fmla="val -79312"/>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Through mapwork and a guided tour of the city centre the children will learn about human and physical features and how urban environments change to meet the changing needs of communities.</a:t>
            </a:r>
          </a:p>
        </p:txBody>
      </p:sp>
      <p:sp>
        <p:nvSpPr>
          <p:cNvPr id="55" name="Speech Bubble: Rectangle with Corners Rounded 54">
            <a:extLst>
              <a:ext uri="{FF2B5EF4-FFF2-40B4-BE49-F238E27FC236}">
                <a16:creationId xmlns:a16="http://schemas.microsoft.com/office/drawing/2014/main" id="{2F60FD82-ED01-43B1-8165-69321C8A74DA}"/>
              </a:ext>
            </a:extLst>
          </p:cNvPr>
          <p:cNvSpPr/>
          <p:nvPr/>
        </p:nvSpPr>
        <p:spPr>
          <a:xfrm>
            <a:off x="555382" y="4192185"/>
            <a:ext cx="1863656" cy="850358"/>
          </a:xfrm>
          <a:prstGeom prst="wedgeRoundRectCallout">
            <a:avLst>
              <a:gd name="adj1" fmla="val 55910"/>
              <a:gd name="adj2" fmla="val -93520"/>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Extreme Earth will focus on the continent of Antarctica, its  landscape, climate and its ecological importance in the future sustainability of the Earth. It will also cover  other  naturally occurring events such as volcanoes..</a:t>
            </a:r>
          </a:p>
        </p:txBody>
      </p:sp>
      <p:sp>
        <p:nvSpPr>
          <p:cNvPr id="56" name="Speech Bubble: Rectangle with Corners Rounded 55">
            <a:extLst>
              <a:ext uri="{FF2B5EF4-FFF2-40B4-BE49-F238E27FC236}">
                <a16:creationId xmlns:a16="http://schemas.microsoft.com/office/drawing/2014/main" id="{78146B92-26B9-408E-93B0-8F1B8023A0B8}"/>
              </a:ext>
            </a:extLst>
          </p:cNvPr>
          <p:cNvSpPr/>
          <p:nvPr/>
        </p:nvSpPr>
        <p:spPr>
          <a:xfrm>
            <a:off x="4259161" y="4451008"/>
            <a:ext cx="2582271" cy="631692"/>
          </a:xfrm>
          <a:prstGeom prst="wedgeRoundRectCallout">
            <a:avLst>
              <a:gd name="adj1" fmla="val 45801"/>
              <a:gd name="adj2" fmla="val -114997"/>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Children will learn how our understanding of the world has changed over time. They will learn more about globalisation and trade and increase their knowledge of the diversity of the world in which they live. This will be done through a focus on Tudor exploration.</a:t>
            </a:r>
          </a:p>
        </p:txBody>
      </p:sp>
      <p:sp>
        <p:nvSpPr>
          <p:cNvPr id="57" name="Speech Bubble: Rectangle with Corners Rounded 56">
            <a:extLst>
              <a:ext uri="{FF2B5EF4-FFF2-40B4-BE49-F238E27FC236}">
                <a16:creationId xmlns:a16="http://schemas.microsoft.com/office/drawing/2014/main" id="{9222B7D5-555C-4BB9-B2B7-1B6873D7D76B}"/>
              </a:ext>
            </a:extLst>
          </p:cNvPr>
          <p:cNvSpPr/>
          <p:nvPr/>
        </p:nvSpPr>
        <p:spPr>
          <a:xfrm>
            <a:off x="10810902" y="3075245"/>
            <a:ext cx="973034" cy="1268078"/>
          </a:xfrm>
          <a:prstGeom prst="wedgeRoundRectCallout">
            <a:avLst>
              <a:gd name="adj1" fmla="val -80503"/>
              <a:gd name="adj2" fmla="val -2930"/>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Through the study of Ancient Greece  they will learn about how landscape often determines where and why settlements are located</a:t>
            </a:r>
          </a:p>
        </p:txBody>
      </p:sp>
      <p:sp>
        <p:nvSpPr>
          <p:cNvPr id="58" name="Speech Bubble: Rectangle with Corners Rounded 57">
            <a:extLst>
              <a:ext uri="{FF2B5EF4-FFF2-40B4-BE49-F238E27FC236}">
                <a16:creationId xmlns:a16="http://schemas.microsoft.com/office/drawing/2014/main" id="{A82608BD-2F9A-4CD8-A59C-7F2997FB0428}"/>
              </a:ext>
            </a:extLst>
          </p:cNvPr>
          <p:cNvSpPr/>
          <p:nvPr/>
        </p:nvSpPr>
        <p:spPr>
          <a:xfrm>
            <a:off x="8396629" y="4437725"/>
            <a:ext cx="1989275" cy="604818"/>
          </a:xfrm>
          <a:prstGeom prst="wedgeRoundRectCallout">
            <a:avLst>
              <a:gd name="adj1" fmla="val -72306"/>
              <a:gd name="adj2" fmla="val 96303"/>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Through mapwork investigation, children will increase their knowledge and understanding of Europe as a continent and how world events, such as war, can change  the political landscape.</a:t>
            </a:r>
          </a:p>
        </p:txBody>
      </p:sp>
      <p:sp>
        <p:nvSpPr>
          <p:cNvPr id="59" name="Speech Bubble: Rectangle with Corners Rounded 58">
            <a:extLst>
              <a:ext uri="{FF2B5EF4-FFF2-40B4-BE49-F238E27FC236}">
                <a16:creationId xmlns:a16="http://schemas.microsoft.com/office/drawing/2014/main" id="{7F9FD50E-30FD-4E07-A39A-B744119ADE05}"/>
              </a:ext>
            </a:extLst>
          </p:cNvPr>
          <p:cNvSpPr/>
          <p:nvPr/>
        </p:nvSpPr>
        <p:spPr>
          <a:xfrm>
            <a:off x="1502702" y="5151339"/>
            <a:ext cx="1238689" cy="1070070"/>
          </a:xfrm>
          <a:prstGeom prst="wedgeRoundRectCallout">
            <a:avLst>
              <a:gd name="adj1" fmla="val 66084"/>
              <a:gd name="adj2" fmla="val 33556"/>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Children will gain an understanding of the different reasons for human migration and how this impacts  on individuals, communities and countries.</a:t>
            </a:r>
          </a:p>
        </p:txBody>
      </p:sp>
      <p:sp>
        <p:nvSpPr>
          <p:cNvPr id="62" name="TextBox 61">
            <a:extLst>
              <a:ext uri="{FF2B5EF4-FFF2-40B4-BE49-F238E27FC236}">
                <a16:creationId xmlns:a16="http://schemas.microsoft.com/office/drawing/2014/main" id="{BDA5EFAD-9E4D-4F93-AF19-8015CAD6378B}"/>
              </a:ext>
            </a:extLst>
          </p:cNvPr>
          <p:cNvSpPr txBox="1"/>
          <p:nvPr/>
        </p:nvSpPr>
        <p:spPr>
          <a:xfrm>
            <a:off x="5653107" y="6281802"/>
            <a:ext cx="6151888" cy="369332"/>
          </a:xfrm>
          <a:prstGeom prst="rect">
            <a:avLst/>
          </a:prstGeom>
          <a:noFill/>
        </p:spPr>
        <p:txBody>
          <a:bodyPr wrap="square" rtlCol="0">
            <a:spAutoFit/>
          </a:bodyPr>
          <a:lstStyle/>
          <a:p>
            <a:r>
              <a:rPr lang="en-GB" b="1" dirty="0" err="1"/>
              <a:t>Colmers</a:t>
            </a:r>
            <a:r>
              <a:rPr lang="en-GB" b="1" dirty="0"/>
              <a:t> Primary School Curriculum Road Map - Geography</a:t>
            </a:r>
          </a:p>
        </p:txBody>
      </p:sp>
      <p:pic>
        <p:nvPicPr>
          <p:cNvPr id="14" name="Picture 13" descr="Icon&#10;&#10;Description automatically generated">
            <a:extLst>
              <a:ext uri="{FF2B5EF4-FFF2-40B4-BE49-F238E27FC236}">
                <a16:creationId xmlns:a16="http://schemas.microsoft.com/office/drawing/2014/main" id="{D7EE9AB6-FD40-1440-982C-8E54B35685C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8241" y="6228393"/>
            <a:ext cx="1469120" cy="520427"/>
          </a:xfrm>
          <a:prstGeom prst="rect">
            <a:avLst/>
          </a:prstGeom>
        </p:spPr>
      </p:pic>
    </p:spTree>
    <p:extLst>
      <p:ext uri="{BB962C8B-B14F-4D97-AF65-F5344CB8AC3E}">
        <p14:creationId xmlns:p14="http://schemas.microsoft.com/office/powerpoint/2010/main" val="45179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60000"/>
            <a:lumOff val="4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340</Words>
  <Application>Microsoft Macintosh PowerPoint</Application>
  <PresentationFormat>Widescreen</PresentationFormat>
  <Paragraphs>40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Bland</dc:creator>
  <cp:lastModifiedBy>David Williams</cp:lastModifiedBy>
  <cp:revision>18</cp:revision>
  <dcterms:created xsi:type="dcterms:W3CDTF">2020-11-22T10:40:35Z</dcterms:created>
  <dcterms:modified xsi:type="dcterms:W3CDTF">2020-11-22T19:36:29Z</dcterms:modified>
</cp:coreProperties>
</file>